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ABC8"/>
    <a:srgbClr val="39B04B"/>
    <a:srgbClr val="ED7023"/>
    <a:srgbClr val="7C94DC"/>
    <a:srgbClr val="A45A2A"/>
    <a:srgbClr val="0F4777"/>
    <a:srgbClr val="0083BB"/>
    <a:srgbClr val="99CA3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588"/>
    <p:restoredTop sz="97100"/>
  </p:normalViewPr>
  <p:slideViewPr>
    <p:cSldViewPr snapToGrid="0" snapToObjects="1">
      <p:cViewPr varScale="1">
        <p:scale>
          <a:sx n="112" d="100"/>
          <a:sy n="112" d="100"/>
        </p:scale>
        <p:origin x="3840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463125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www.kpcareerplanning.org/prd/paths.php" TargetMode="Externa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48998C0A-9841-F944-A3E8-837FF8CD691D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457200" y="487046"/>
            <a:ext cx="6858000" cy="8572500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0D661032-7DC4-CA47-A981-E001F4C91479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463550" y="9364579"/>
            <a:ext cx="6845300" cy="304800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B72B117A-7E88-8140-BCF4-DE98E0F887ED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656724" y="691821"/>
            <a:ext cx="419100" cy="406400"/>
          </a:xfrm>
          <a:prstGeom prst="rect">
            <a:avLst/>
          </a:prstGeom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id="{A41BE595-D72B-8045-AD6C-4EDD26BF8D0D}"/>
              </a:ext>
            </a:extLst>
          </p:cNvPr>
          <p:cNvSpPr txBox="1"/>
          <p:nvPr userDrawn="1"/>
        </p:nvSpPr>
        <p:spPr>
          <a:xfrm>
            <a:off x="1130967" y="664189"/>
            <a:ext cx="285744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i="0" dirty="0">
                <a:solidFill>
                  <a:srgbClr val="99CA3C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Career Pathway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77C5BA57-4C53-7748-8E75-541B508BE00F}"/>
              </a:ext>
            </a:extLst>
          </p:cNvPr>
          <p:cNvSpPr/>
          <p:nvPr userDrawn="1"/>
        </p:nvSpPr>
        <p:spPr>
          <a:xfrm>
            <a:off x="3988416" y="716226"/>
            <a:ext cx="3083716" cy="35759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508DDAD-EF0D-3D48-97E2-B7839C40A90F}"/>
              </a:ext>
            </a:extLst>
          </p:cNvPr>
          <p:cNvSpPr txBox="1"/>
          <p:nvPr userDrawn="1"/>
        </p:nvSpPr>
        <p:spPr>
          <a:xfrm>
            <a:off x="4326112" y="1621331"/>
            <a:ext cx="152912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i="0" kern="1200" dirty="0">
                <a:solidFill>
                  <a:srgbClr val="0083BB"/>
                </a:solidFill>
                <a:effectLst/>
                <a:latin typeface="Arial Black" panose="020B0604020202020204" pitchFamily="34" charset="0"/>
                <a:ea typeface="+mn-ea"/>
                <a:cs typeface="Arial Black" panose="020B0604020202020204" pitchFamily="34" charset="0"/>
              </a:rPr>
              <a:t>START HERE</a:t>
            </a:r>
          </a:p>
          <a:p>
            <a:r>
              <a:rPr lang="en-US" sz="900" b="1" i="0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Common positions before becoming</a:t>
            </a:r>
            <a:r>
              <a:rPr lang="en-US" sz="9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:</a:t>
            </a:r>
            <a:endParaRPr lang="en-US" sz="9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935F033-5987-EF41-8DA1-D0EB94EE3CB5}"/>
              </a:ext>
            </a:extLst>
          </p:cNvPr>
          <p:cNvSpPr txBox="1"/>
          <p:nvPr userDrawn="1"/>
        </p:nvSpPr>
        <p:spPr>
          <a:xfrm>
            <a:off x="800554" y="1590552"/>
            <a:ext cx="269336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i="0" kern="1200" dirty="0">
                <a:solidFill>
                  <a:srgbClr val="0F4777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Your career is a journey. </a:t>
            </a:r>
            <a:br>
              <a:rPr lang="en-US" sz="1200" b="1" i="0" kern="1200" dirty="0">
                <a:solidFill>
                  <a:srgbClr val="0F4777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br>
            <a:r>
              <a:rPr lang="en-US" sz="1200" b="1" i="0" kern="1200" dirty="0">
                <a:solidFill>
                  <a:srgbClr val="0F4777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See this pathway to help navigate.</a:t>
            </a:r>
          </a:p>
          <a:p>
            <a:r>
              <a:rPr lang="en-US" sz="1200" b="1" i="0" u="sng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  <a:hlinkClick r:id="rId6"/>
              </a:rPr>
              <a:t>Explore more career paths</a:t>
            </a:r>
            <a:r>
              <a:rPr lang="en-US" sz="1200" b="1" i="0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  <a:hlinkClick r:id="rId6"/>
              </a:rPr>
              <a:t>.</a:t>
            </a:r>
            <a:endParaRPr lang="en-US" sz="1200" b="1" i="0" kern="1200" dirty="0">
              <a:solidFill>
                <a:schemeClr val="tx1"/>
              </a:solidFill>
              <a:effectLst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CC2FCD1-4EEE-034F-BF88-ECC98D386E27}"/>
              </a:ext>
            </a:extLst>
          </p:cNvPr>
          <p:cNvSpPr txBox="1"/>
          <p:nvPr userDrawn="1"/>
        </p:nvSpPr>
        <p:spPr>
          <a:xfrm>
            <a:off x="946550" y="2729214"/>
            <a:ext cx="2153475" cy="6617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i="0" kern="1200" dirty="0">
                <a:solidFill>
                  <a:srgbClr val="A45A2A"/>
                </a:solidFill>
                <a:effectLst/>
                <a:latin typeface="Arial Black" panose="020B0604020202020204" pitchFamily="34" charset="0"/>
                <a:ea typeface="+mn-ea"/>
                <a:cs typeface="Arial Black" panose="020B0604020202020204" pitchFamily="34" charset="0"/>
              </a:rPr>
              <a:t>USE EDUCATIONAL </a:t>
            </a:r>
            <a:br>
              <a:rPr lang="en-US" sz="1400" b="1" i="0" kern="1200" dirty="0">
                <a:solidFill>
                  <a:srgbClr val="A45A2A"/>
                </a:solidFill>
                <a:effectLst/>
                <a:latin typeface="Arial Black" panose="020B0604020202020204" pitchFamily="34" charset="0"/>
                <a:ea typeface="+mn-ea"/>
                <a:cs typeface="Arial Black" panose="020B0604020202020204" pitchFamily="34" charset="0"/>
              </a:rPr>
            </a:br>
            <a:r>
              <a:rPr lang="en-US" sz="1400" b="1" i="0" kern="1200" dirty="0">
                <a:solidFill>
                  <a:srgbClr val="A45A2A"/>
                </a:solidFill>
                <a:effectLst/>
                <a:latin typeface="Arial Black" panose="020B0604020202020204" pitchFamily="34" charset="0"/>
                <a:ea typeface="+mn-ea"/>
                <a:cs typeface="Arial Black" panose="020B0604020202020204" pitchFamily="34" charset="0"/>
              </a:rPr>
              <a:t>OPPORTUNITIES</a:t>
            </a:r>
            <a:r>
              <a:rPr lang="en-US" sz="900" b="1" i="0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 </a:t>
            </a:r>
          </a:p>
          <a:p>
            <a:r>
              <a:rPr lang="en-US" sz="900" b="1" i="0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Build skills to advance your career: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FE23EA1-EC10-1541-AE6A-249292B1C28F}"/>
              </a:ext>
            </a:extLst>
          </p:cNvPr>
          <p:cNvSpPr txBox="1"/>
          <p:nvPr userDrawn="1"/>
        </p:nvSpPr>
        <p:spPr>
          <a:xfrm>
            <a:off x="4664209" y="4511644"/>
            <a:ext cx="198002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i="0" kern="1200" dirty="0">
                <a:solidFill>
                  <a:srgbClr val="7C94DC"/>
                </a:solidFill>
                <a:effectLst/>
                <a:latin typeface="Arial Black" panose="020B0604020202020204" pitchFamily="34" charset="0"/>
                <a:ea typeface="+mn-ea"/>
                <a:cs typeface="Arial Black" panose="020B0604020202020204" pitchFamily="34" charset="0"/>
              </a:rPr>
              <a:t>GET EXPERIENCE </a:t>
            </a:r>
          </a:p>
          <a:p>
            <a:r>
              <a:rPr lang="en-US" sz="900" b="1" i="0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Find a training program or other </a:t>
            </a:r>
            <a:br>
              <a:rPr lang="en-US" sz="900" b="1" i="0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br>
            <a:r>
              <a:rPr lang="en-US" sz="900" b="1" i="0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on-the-job opportunities: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697CFC3-C801-BB4A-B263-4A56A1CC859B}"/>
              </a:ext>
            </a:extLst>
          </p:cNvPr>
          <p:cNvSpPr txBox="1"/>
          <p:nvPr userDrawn="1"/>
        </p:nvSpPr>
        <p:spPr>
          <a:xfrm>
            <a:off x="1969357" y="5486227"/>
            <a:ext cx="2133918" cy="4462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i="0" kern="1200" dirty="0">
                <a:solidFill>
                  <a:srgbClr val="ED7023"/>
                </a:solidFill>
                <a:effectLst/>
                <a:latin typeface="Arial Black" panose="020B0604020202020204" pitchFamily="34" charset="0"/>
                <a:ea typeface="+mn-ea"/>
                <a:cs typeface="Arial Black" panose="020B0604020202020204" pitchFamily="34" charset="0"/>
              </a:rPr>
              <a:t>GAIN EXPOSURE</a:t>
            </a:r>
            <a:r>
              <a:rPr lang="en-US" sz="900" b="1" i="0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 </a:t>
            </a:r>
          </a:p>
          <a:p>
            <a:r>
              <a:rPr lang="en-US" sz="900" b="1" i="0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Optional ways to increase visibility</a:t>
            </a:r>
            <a:r>
              <a:rPr lang="en-US" sz="9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:</a:t>
            </a:r>
            <a:endParaRPr lang="en-US" sz="9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C39235D-89E9-7F44-8928-75964D7C2DB1}"/>
              </a:ext>
            </a:extLst>
          </p:cNvPr>
          <p:cNvSpPr txBox="1"/>
          <p:nvPr userDrawn="1"/>
        </p:nvSpPr>
        <p:spPr>
          <a:xfrm>
            <a:off x="946550" y="7049748"/>
            <a:ext cx="1762277" cy="4462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i="0" kern="1200" dirty="0">
                <a:solidFill>
                  <a:srgbClr val="39B04B"/>
                </a:solidFill>
                <a:effectLst/>
                <a:latin typeface="Arial Black" panose="020B0604020202020204" pitchFamily="34" charset="0"/>
                <a:ea typeface="+mn-ea"/>
                <a:cs typeface="Arial Black" panose="020B0604020202020204" pitchFamily="34" charset="0"/>
              </a:rPr>
              <a:t>KEEP GROWING</a:t>
            </a:r>
          </a:p>
          <a:p>
            <a:r>
              <a:rPr lang="en-US" sz="900" b="1" i="0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Potential next career steps: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3C84C56-7DDD-5D45-B0D0-EB34C8AD7C11}"/>
              </a:ext>
            </a:extLst>
          </p:cNvPr>
          <p:cNvSpPr txBox="1"/>
          <p:nvPr userDrawn="1"/>
        </p:nvSpPr>
        <p:spPr>
          <a:xfrm>
            <a:off x="4143038" y="7049748"/>
            <a:ext cx="1749390" cy="4462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i="0" kern="1200" dirty="0">
                <a:solidFill>
                  <a:srgbClr val="00ABC8"/>
                </a:solidFill>
                <a:effectLst/>
                <a:latin typeface="Arial Black" panose="020B0604020202020204" pitchFamily="34" charset="0"/>
                <a:ea typeface="+mn-ea"/>
                <a:cs typeface="Arial Black" panose="020B0604020202020204" pitchFamily="34" charset="0"/>
              </a:rPr>
              <a:t>ACHIEVE GOAL </a:t>
            </a:r>
          </a:p>
          <a:p>
            <a:r>
              <a:rPr lang="en-US" sz="900" b="1" i="0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Reach target job title:</a:t>
            </a:r>
          </a:p>
        </p:txBody>
      </p:sp>
    </p:spTree>
    <p:extLst>
      <p:ext uri="{BB962C8B-B14F-4D97-AF65-F5344CB8AC3E}">
        <p14:creationId xmlns:p14="http://schemas.microsoft.com/office/powerpoint/2010/main" val="25167061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</p:sldLayoutIdLst>
  <p:txStyles>
    <p:titleStyle>
      <a:lvl1pPr algn="l" defTabSz="777240" rtl="0" eaLnBrk="1" latinLnBrk="0" hangingPunct="1">
        <a:lnSpc>
          <a:spcPct val="90000"/>
        </a:lnSpc>
        <a:spcBef>
          <a:spcPct val="0"/>
        </a:spcBef>
        <a:buNone/>
        <a:defRPr sz="37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10" indent="-194310" algn="l" defTabSz="777240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sz="2380" kern="1200">
          <a:solidFill>
            <a:schemeClr val="tx1"/>
          </a:solidFill>
          <a:latin typeface="+mn-lt"/>
          <a:ea typeface="+mn-ea"/>
          <a:cs typeface="+mn-cs"/>
        </a:defRPr>
      </a:lvl1pPr>
      <a:lvl2pPr marL="5829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2pPr>
      <a:lvl3pPr marL="9715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1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74879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213741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5260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9146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3032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1pPr>
      <a:lvl2pPr marL="3886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1658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194310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3317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7203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871716EA-3DD7-564B-8982-183DC6E54FDC}"/>
              </a:ext>
            </a:extLst>
          </p:cNvPr>
          <p:cNvSpPr txBox="1"/>
          <p:nvPr/>
        </p:nvSpPr>
        <p:spPr>
          <a:xfrm>
            <a:off x="4018750" y="745351"/>
            <a:ext cx="302750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ENTER JOB TITLE HERE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5F64B1E-11CF-3745-937E-C530EBA2406E}"/>
              </a:ext>
            </a:extLst>
          </p:cNvPr>
          <p:cNvSpPr txBox="1"/>
          <p:nvPr/>
        </p:nvSpPr>
        <p:spPr>
          <a:xfrm>
            <a:off x="4324582" y="2179210"/>
            <a:ext cx="139172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Enter Job Title Here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32E8525-DE89-EE47-82A8-D62F847CECCE}"/>
              </a:ext>
            </a:extLst>
          </p:cNvPr>
          <p:cNvSpPr txBox="1"/>
          <p:nvPr/>
        </p:nvSpPr>
        <p:spPr>
          <a:xfrm>
            <a:off x="4324581" y="2409198"/>
            <a:ext cx="2721677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Enter bullet points here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Enter bullet points here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Enter bullet points here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F6426F8-1ACE-8445-92FD-13EFAA7908C8}"/>
              </a:ext>
            </a:extLst>
          </p:cNvPr>
          <p:cNvSpPr txBox="1"/>
          <p:nvPr/>
        </p:nvSpPr>
        <p:spPr>
          <a:xfrm>
            <a:off x="4667481" y="5078439"/>
            <a:ext cx="2378777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Enter bullet points here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Enter bullet points here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Enter bullet points here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286CE15-5DBF-B948-89CE-D4704E8E691A}"/>
              </a:ext>
            </a:extLst>
          </p:cNvPr>
          <p:cNvSpPr txBox="1"/>
          <p:nvPr/>
        </p:nvSpPr>
        <p:spPr>
          <a:xfrm>
            <a:off x="956093" y="3377386"/>
            <a:ext cx="2378777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Enter bullet points here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Enter bullet points here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Enter bullet points here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0BEE658-01C1-8B4E-A15D-26B91617931C}"/>
              </a:ext>
            </a:extLst>
          </p:cNvPr>
          <p:cNvSpPr txBox="1"/>
          <p:nvPr/>
        </p:nvSpPr>
        <p:spPr>
          <a:xfrm>
            <a:off x="1978069" y="5912157"/>
            <a:ext cx="2378777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Enter bullet points here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Enter bullet points here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Enter bullet points here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9EA5BC0-C108-524B-887F-8406200667BE}"/>
              </a:ext>
            </a:extLst>
          </p:cNvPr>
          <p:cNvSpPr txBox="1"/>
          <p:nvPr/>
        </p:nvSpPr>
        <p:spPr>
          <a:xfrm>
            <a:off x="942646" y="7474802"/>
            <a:ext cx="1955195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Enter bullet points here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Enter bullet points here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Enter bullet points here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A6C3ED46-BA15-9E47-AEA6-08C0CC8F6FB4}"/>
              </a:ext>
            </a:extLst>
          </p:cNvPr>
          <p:cNvSpPr txBox="1"/>
          <p:nvPr/>
        </p:nvSpPr>
        <p:spPr>
          <a:xfrm>
            <a:off x="4159119" y="7474802"/>
            <a:ext cx="1955195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Enter bullet points here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Enter bullet points here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Enter bullet points here</a:t>
            </a:r>
          </a:p>
        </p:txBody>
      </p:sp>
    </p:spTree>
    <p:extLst>
      <p:ext uri="{BB962C8B-B14F-4D97-AF65-F5344CB8AC3E}">
        <p14:creationId xmlns:p14="http://schemas.microsoft.com/office/powerpoint/2010/main" val="8560717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65</TotalTime>
  <Words>80</Words>
  <Application>Microsoft Macintosh PowerPoint</Application>
  <PresentationFormat>Custom</PresentationFormat>
  <Paragraphs>20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Arial Black</vt:lpstr>
      <vt:lpstr>Calibri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Travis Retter</dc:creator>
  <cp:lastModifiedBy>Travis Retter</cp:lastModifiedBy>
  <cp:revision>11</cp:revision>
  <dcterms:created xsi:type="dcterms:W3CDTF">2023-06-28T23:20:39Z</dcterms:created>
  <dcterms:modified xsi:type="dcterms:W3CDTF">2024-01-03T20:18:56Z</dcterms:modified>
</cp:coreProperties>
</file>